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  <p:sldMasterId id="2147483692" r:id="rId5"/>
    <p:sldMasterId id="214748369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y="5143500" cx="9144000"/>
  <p:notesSz cx="6858000" cy="9144000"/>
  <p:embeddedFontLst>
    <p:embeddedFont>
      <p:font typeface="Helvetica Neue"/>
      <p:regular r:id="rId66"/>
      <p:bold r:id="rId67"/>
      <p:italic r:id="rId68"/>
      <p:boldItalic r:id="rId69"/>
    </p:embeddedFont>
    <p:embeddedFont>
      <p:font typeface="Helvetica Neue Light"/>
      <p:regular r:id="rId70"/>
      <p:bold r:id="rId71"/>
      <p:italic r:id="rId72"/>
      <p:boldItalic r:id="rId73"/>
    </p:embeddedFont>
    <p:embeddedFont>
      <p:font typeface="DM Sans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HelveticaNeueLight-boldItalic.fntdata"/><Relationship Id="rId72" Type="http://schemas.openxmlformats.org/officeDocument/2006/relationships/font" Target="fonts/HelveticaNeueLight-italic.fntdata"/><Relationship Id="rId31" Type="http://schemas.openxmlformats.org/officeDocument/2006/relationships/slide" Target="slides/slide24.xml"/><Relationship Id="rId75" Type="http://schemas.openxmlformats.org/officeDocument/2006/relationships/font" Target="fonts/DMSans-bold.fntdata"/><Relationship Id="rId30" Type="http://schemas.openxmlformats.org/officeDocument/2006/relationships/slide" Target="slides/slide23.xml"/><Relationship Id="rId74" Type="http://schemas.openxmlformats.org/officeDocument/2006/relationships/font" Target="fonts/DMSans-regular.fntdata"/><Relationship Id="rId33" Type="http://schemas.openxmlformats.org/officeDocument/2006/relationships/slide" Target="slides/slide26.xml"/><Relationship Id="rId77" Type="http://schemas.openxmlformats.org/officeDocument/2006/relationships/font" Target="fonts/DMSans-boldItalic.fntdata"/><Relationship Id="rId32" Type="http://schemas.openxmlformats.org/officeDocument/2006/relationships/slide" Target="slides/slide25.xml"/><Relationship Id="rId76" Type="http://schemas.openxmlformats.org/officeDocument/2006/relationships/font" Target="fonts/DMSans-italic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HelveticaNeueLight-bold.fntdata"/><Relationship Id="rId70" Type="http://schemas.openxmlformats.org/officeDocument/2006/relationships/font" Target="fonts/HelveticaNeueLight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HelveticaNeue-regular.fntdata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font" Target="fonts/HelveticaNeue-italic.fntdata"/><Relationship Id="rId23" Type="http://schemas.openxmlformats.org/officeDocument/2006/relationships/slide" Target="slides/slide16.xml"/><Relationship Id="rId67" Type="http://schemas.openxmlformats.org/officeDocument/2006/relationships/font" Target="fonts/HelveticaNeue-bold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HelveticaNeue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853558fda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853558fd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fe0f8885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fe0f8885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e0f88852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fe0f88852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f5e368a0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f5e368a0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" name="Google Shape;48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" name="Google Shape;5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" name="Google Shape;60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" name="Google Shape;75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0" name="Google Shape;8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8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05" name="Google Shape;105;p3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7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0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4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1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4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 1">
  <p:cSld name="SECTION_HEADER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5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2">
  <p:cSld name="SECTION_HEADER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6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" name="Google Shape;21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2" name="Google Shape;22;p7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8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65.png"/><Relationship Id="rId5" Type="http://schemas.openxmlformats.org/officeDocument/2006/relationships/image" Target="../media/image48.png"/><Relationship Id="rId6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Relationship Id="rId4" Type="http://schemas.openxmlformats.org/officeDocument/2006/relationships/image" Target="../media/image63.png"/><Relationship Id="rId5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Relationship Id="rId4" Type="http://schemas.openxmlformats.org/officeDocument/2006/relationships/image" Target="../media/image70.png"/><Relationship Id="rId5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Relationship Id="rId4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4.png"/><Relationship Id="rId6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2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6.png"/><Relationship Id="rId4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2.png"/><Relationship Id="rId4" Type="http://schemas.openxmlformats.org/officeDocument/2006/relationships/image" Target="../media/image74.png"/><Relationship Id="rId5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2.png"/><Relationship Id="rId4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1.png"/><Relationship Id="rId4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3.png"/><Relationship Id="rId4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7.png"/><Relationship Id="rId4" Type="http://schemas.openxmlformats.org/officeDocument/2006/relationships/image" Target="../media/image8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6.png"/><Relationship Id="rId4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6.png"/><Relationship Id="rId4" Type="http://schemas.openxmlformats.org/officeDocument/2006/relationships/image" Target="../media/image2.png"/><Relationship Id="rId5" Type="http://schemas.openxmlformats.org/officeDocument/2006/relationships/hyperlink" Target="https://github.com/NicolasPerezUNLaSMN/ProyectoCoder/tree/42e923e5a69f73d21abc07f4f33f0b899693f98a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8" name="Google Shape;138;p4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9" name="Google Shape;139;p4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6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funcionan los formularios?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7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funcionan los formularios?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8" name="Google Shape;228;p57"/>
          <p:cNvSpPr txBox="1"/>
          <p:nvPr/>
        </p:nvSpPr>
        <p:spPr>
          <a:xfrm>
            <a:off x="473350" y="1908175"/>
            <a:ext cx="4098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html recibe nuestra información por medio de la vista y su template asociado.  Al apretar un botón  esa información viaja por medio de un método </a:t>
            </a:r>
            <a:r>
              <a:rPr b="1" i="0" lang="en-U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GET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o </a:t>
            </a:r>
            <a:r>
              <a:rPr b="1" i="0" lang="en-U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POST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llega al servidor, donde esos datos se manipulan.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8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formularios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(HTML)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formularios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9" name="Google Shape;239;p59"/>
          <p:cNvSpPr txBox="1"/>
          <p:nvPr/>
        </p:nvSpPr>
        <p:spPr>
          <a:xfrm>
            <a:off x="1153025" y="1523750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Vamos a las vistas, views.py y creamos una nueva.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0" name="Google Shape;240;p59"/>
          <p:cNvGrpSpPr/>
          <p:nvPr/>
        </p:nvGrpSpPr>
        <p:grpSpPr>
          <a:xfrm>
            <a:off x="473338" y="1523750"/>
            <a:ext cx="587100" cy="600300"/>
            <a:chOff x="1731113" y="1953850"/>
            <a:chExt cx="587100" cy="600300"/>
          </a:xfrm>
        </p:grpSpPr>
        <p:sp>
          <p:nvSpPr>
            <p:cNvPr id="241" name="Google Shape;241;p59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9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b="1" i="0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43" name="Google Shape;243;p59"/>
          <p:cNvGrpSpPr/>
          <p:nvPr/>
        </p:nvGrpSpPr>
        <p:grpSpPr>
          <a:xfrm>
            <a:off x="473338" y="2486925"/>
            <a:ext cx="587100" cy="600300"/>
            <a:chOff x="1731113" y="1953850"/>
            <a:chExt cx="587100" cy="600300"/>
          </a:xfrm>
        </p:grpSpPr>
        <p:sp>
          <p:nvSpPr>
            <p:cNvPr id="244" name="Google Shape;244;p59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9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b="1" i="0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46" name="Google Shape;246;p59"/>
          <p:cNvSpPr txBox="1"/>
          <p:nvPr/>
        </p:nvSpPr>
        <p:spPr>
          <a:xfrm>
            <a:off x="1153025" y="248692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Luego agregamos la vista a las </a:t>
            </a:r>
            <a:r>
              <a:rPr b="1" i="0" lang="en-U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DM Sans"/>
                <a:ea typeface="DM Sans"/>
                <a:cs typeface="DM Sans"/>
                <a:sym typeface="DM Sans"/>
              </a:rPr>
              <a:t>urls.py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7" name="Google Shape;247;p59"/>
          <p:cNvGrpSpPr/>
          <p:nvPr/>
        </p:nvGrpSpPr>
        <p:grpSpPr>
          <a:xfrm>
            <a:off x="473338" y="3450100"/>
            <a:ext cx="587100" cy="600300"/>
            <a:chOff x="1731113" y="1953850"/>
            <a:chExt cx="587100" cy="600300"/>
          </a:xfrm>
        </p:grpSpPr>
        <p:sp>
          <p:nvSpPr>
            <p:cNvPr id="248" name="Google Shape;248;p59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9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b="1" i="0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50" name="Google Shape;250;p59"/>
          <p:cNvSpPr txBox="1"/>
          <p:nvPr/>
        </p:nvSpPr>
        <p:spPr>
          <a:xfrm>
            <a:off x="1153025" y="3450100"/>
            <a:ext cx="38346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Creamos el </a:t>
            </a:r>
            <a:r>
              <a:rPr b="1" i="0" lang="en-U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DM Sans"/>
                <a:ea typeface="DM Sans"/>
                <a:cs typeface="DM Sans"/>
                <a:sym typeface="DM Sans"/>
              </a:rPr>
              <a:t>html.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(donde haremos el formulario)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1" name="Google Shape;251;p59"/>
          <p:cNvSpPr txBox="1"/>
          <p:nvPr/>
        </p:nvSpPr>
        <p:spPr>
          <a:xfrm>
            <a:off x="5033434" y="1626150"/>
            <a:ext cx="4572000" cy="735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cursoFormulario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</a:t>
            </a:r>
            <a:r>
              <a:rPr b="0" i="0" lang="en-US" sz="140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"AppCoder/cursoFormulario.html"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59"/>
          <p:cNvSpPr txBox="1"/>
          <p:nvPr/>
        </p:nvSpPr>
        <p:spPr>
          <a:xfrm>
            <a:off x="4370333" y="2627004"/>
            <a:ext cx="4989567" cy="453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'cursoFormulario'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views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cursoFormulario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"CursoFormulario"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59"/>
          <p:cNvSpPr txBox="1"/>
          <p:nvPr/>
        </p:nvSpPr>
        <p:spPr>
          <a:xfrm>
            <a:off x="4424891" y="3539817"/>
            <a:ext cx="48027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cursoFormulario.html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Google Shape;254;p59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255" name="Google Shape;255;p5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6" name="Google Shape;256;p59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formularios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2" name="Google Shape;262;p60"/>
          <p:cNvSpPr txBox="1"/>
          <p:nvPr/>
        </p:nvSpPr>
        <p:spPr>
          <a:xfrm>
            <a:off x="1153025" y="1523750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Vamos a las vistas, views.py y creamos una nueva.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3" name="Google Shape;263;p60"/>
          <p:cNvGrpSpPr/>
          <p:nvPr/>
        </p:nvGrpSpPr>
        <p:grpSpPr>
          <a:xfrm>
            <a:off x="473338" y="1523750"/>
            <a:ext cx="587100" cy="600300"/>
            <a:chOff x="1731113" y="1953850"/>
            <a:chExt cx="587100" cy="600300"/>
          </a:xfrm>
        </p:grpSpPr>
        <p:sp>
          <p:nvSpPr>
            <p:cNvPr id="264" name="Google Shape;264;p60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60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en-US" sz="3000">
                  <a:latin typeface="DM Sans"/>
                  <a:ea typeface="DM Sans"/>
                  <a:cs typeface="DM Sans"/>
                  <a:sym typeface="DM Sans"/>
                </a:rPr>
                <a:t>4</a:t>
              </a:r>
              <a:endParaRPr b="1" i="0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66" name="Google Shape;266;p60"/>
          <p:cNvGrpSpPr/>
          <p:nvPr/>
        </p:nvGrpSpPr>
        <p:grpSpPr>
          <a:xfrm>
            <a:off x="473338" y="2486925"/>
            <a:ext cx="587100" cy="600300"/>
            <a:chOff x="1731113" y="1953850"/>
            <a:chExt cx="587100" cy="600300"/>
          </a:xfrm>
        </p:grpSpPr>
        <p:sp>
          <p:nvSpPr>
            <p:cNvPr id="267" name="Google Shape;267;p60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0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en-US" sz="3000">
                  <a:latin typeface="DM Sans"/>
                  <a:ea typeface="DM Sans"/>
                  <a:cs typeface="DM Sans"/>
                  <a:sym typeface="DM Sans"/>
                </a:rPr>
                <a:t>5</a:t>
              </a:r>
              <a:endParaRPr b="1" i="0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69" name="Google Shape;269;p60"/>
          <p:cNvSpPr txBox="1"/>
          <p:nvPr/>
        </p:nvSpPr>
        <p:spPr>
          <a:xfrm>
            <a:off x="1153025" y="248692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Luego agregamos la vista a las </a:t>
            </a:r>
            <a:r>
              <a:rPr b="1" i="0" lang="en-U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DM Sans"/>
                <a:ea typeface="DM Sans"/>
                <a:cs typeface="DM Sans"/>
                <a:sym typeface="DM Sans"/>
              </a:rPr>
              <a:t>urls.py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0" name="Google Shape;270;p60"/>
          <p:cNvGrpSpPr/>
          <p:nvPr/>
        </p:nvGrpSpPr>
        <p:grpSpPr>
          <a:xfrm>
            <a:off x="473338" y="3450100"/>
            <a:ext cx="587100" cy="600300"/>
            <a:chOff x="1731113" y="1953850"/>
            <a:chExt cx="587100" cy="600300"/>
          </a:xfrm>
        </p:grpSpPr>
        <p:sp>
          <p:nvSpPr>
            <p:cNvPr id="271" name="Google Shape;271;p60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0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en-US" sz="3000">
                  <a:latin typeface="DM Sans"/>
                  <a:ea typeface="DM Sans"/>
                  <a:cs typeface="DM Sans"/>
                  <a:sym typeface="DM Sans"/>
                </a:rPr>
                <a:t>6</a:t>
              </a:r>
              <a:endParaRPr b="1" i="0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73" name="Google Shape;273;p60"/>
          <p:cNvSpPr txBox="1"/>
          <p:nvPr/>
        </p:nvSpPr>
        <p:spPr>
          <a:xfrm>
            <a:off x="1153025" y="3450100"/>
            <a:ext cx="38346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Creamos el </a:t>
            </a:r>
            <a:r>
              <a:rPr b="1" i="0" lang="en-U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DM Sans"/>
                <a:ea typeface="DM Sans"/>
                <a:cs typeface="DM Sans"/>
                <a:sym typeface="DM Sans"/>
              </a:rPr>
              <a:t>html.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(donde haremos el formulario)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4" name="Google Shape;27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201" y="2683125"/>
            <a:ext cx="3688474" cy="1407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5" name="Google Shape;27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0212" y="1678831"/>
            <a:ext cx="3688460" cy="87258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76" name="Google Shape;276;p60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277" name="Google Shape;277;p6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8" name="Google Shape;278;p60" title="ícono de ejemplo en vivo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formularios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4" name="Google Shape;28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153" y="1313425"/>
            <a:ext cx="4117564" cy="35557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5" name="Google Shape;285;p61"/>
          <p:cNvSpPr/>
          <p:nvPr/>
        </p:nvSpPr>
        <p:spPr>
          <a:xfrm>
            <a:off x="1457006" y="2717864"/>
            <a:ext cx="2505300" cy="210600"/>
          </a:xfrm>
          <a:prstGeom prst="rect">
            <a:avLst/>
          </a:prstGeom>
          <a:noFill/>
          <a:ln cap="flat" cmpd="sng" w="19050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61"/>
          <p:cNvSpPr/>
          <p:nvPr/>
        </p:nvSpPr>
        <p:spPr>
          <a:xfrm>
            <a:off x="1585576" y="3095562"/>
            <a:ext cx="2617800" cy="450600"/>
          </a:xfrm>
          <a:prstGeom prst="rect">
            <a:avLst/>
          </a:prstGeom>
          <a:noFill/>
          <a:ln cap="flat" cmpd="sng" w="19050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61"/>
          <p:cNvSpPr txBox="1"/>
          <p:nvPr/>
        </p:nvSpPr>
        <p:spPr>
          <a:xfrm>
            <a:off x="5188153" y="1527650"/>
            <a:ext cx="3372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1) Action es el nombre de la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url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2) 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Method 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es la forma en la que se envían los datos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3) 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Input 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son espacios para escribir información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4) 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Input Submit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es el botón que envía la información.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8" name="Google Shape;288;p61"/>
          <p:cNvSpPr txBox="1"/>
          <p:nvPr/>
        </p:nvSpPr>
        <p:spPr>
          <a:xfrm>
            <a:off x="-182550" y="2607041"/>
            <a:ext cx="2934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EAFF6A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1)</a:t>
            </a:r>
            <a:endParaRPr b="0" i="0" sz="1350" u="none" cap="none" strike="noStrike">
              <a:solidFill>
                <a:srgbClr val="EAFF6A"/>
              </a:solidFill>
              <a:highlight>
                <a:schemeClr val="dk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" name="Google Shape;289;p61"/>
          <p:cNvSpPr txBox="1"/>
          <p:nvPr/>
        </p:nvSpPr>
        <p:spPr>
          <a:xfrm>
            <a:off x="-182550" y="3168461"/>
            <a:ext cx="29349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EAFF6A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2) y 3) </a:t>
            </a:r>
            <a:endParaRPr b="0" i="0" sz="1350" u="none" cap="none" strike="noStrike">
              <a:solidFill>
                <a:srgbClr val="EAFF6A"/>
              </a:solidFill>
              <a:highlight>
                <a:schemeClr val="dk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EAFF6A"/>
              </a:solidFill>
              <a:highlight>
                <a:schemeClr val="dk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0" name="Google Shape;290;p61"/>
          <p:cNvSpPr txBox="1"/>
          <p:nvPr/>
        </p:nvSpPr>
        <p:spPr>
          <a:xfrm>
            <a:off x="1092943" y="3557536"/>
            <a:ext cx="2934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EAFF6A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4)</a:t>
            </a:r>
            <a:endParaRPr b="0" i="0" sz="135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1" name="Google Shape;291;p61"/>
          <p:cNvSpPr/>
          <p:nvPr/>
        </p:nvSpPr>
        <p:spPr>
          <a:xfrm>
            <a:off x="1614075" y="3642250"/>
            <a:ext cx="2560800" cy="225000"/>
          </a:xfrm>
          <a:prstGeom prst="rect">
            <a:avLst/>
          </a:prstGeom>
          <a:noFill/>
          <a:ln cap="flat" cmpd="sng" w="19050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61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293" name="Google Shape;293;p6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4" name="Google Shape;294;p61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2"/>
          <p:cNvSpPr txBox="1"/>
          <p:nvPr/>
        </p:nvSpPr>
        <p:spPr>
          <a:xfrm>
            <a:off x="4572000" y="2960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Script</a:t>
            </a:r>
            <a:endParaRPr b="1" sz="4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0" name="Google Shape;300;p62"/>
          <p:cNvSpPr txBox="1"/>
          <p:nvPr/>
        </p:nvSpPr>
        <p:spPr>
          <a:xfrm>
            <a:off x="744321" y="132000"/>
            <a:ext cx="4394700" cy="4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&lt;!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DOCTYPE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"en"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"UTF-8"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http-equiv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"X-UA-Compatible"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"IE=edge"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"viewport"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"width=device-width, initial-scale=1.0"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Formulario - Agregar Curso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"/cursoFormulario/"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   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Curso: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"curso"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Camada: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"camada"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"Enviar"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  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717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b="0" i="0" sz="1100" u="none" cap="none" strike="noStrike">
              <a:solidFill>
                <a:srgbClr val="00717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00717D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b="0" i="0" sz="1300" u="none" cap="none" strike="noStrike">
              <a:solidFill>
                <a:srgbClr val="00717D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01" name="Google Shape;301;p62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302" name="Google Shape;302;p6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3" name="Google Shape;303;p62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formularios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9" name="Google Shape;30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1675" y="1370675"/>
            <a:ext cx="520065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63"/>
          <p:cNvSpPr txBox="1"/>
          <p:nvPr/>
        </p:nvSpPr>
        <p:spPr>
          <a:xfrm>
            <a:off x="3271825" y="4228000"/>
            <a:ext cx="3000000" cy="392400"/>
          </a:xfrm>
          <a:prstGeom prst="rect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¡Nuestra vista! ☝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11" name="Google Shape;311;p63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312" name="Google Shape;312;p6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3" name="Google Shape;313;p63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formularios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9" name="Google Shape;319;p64"/>
          <p:cNvSpPr txBox="1"/>
          <p:nvPr/>
        </p:nvSpPr>
        <p:spPr>
          <a:xfrm>
            <a:off x="473350" y="1908175"/>
            <a:ext cx="58458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Obviamente,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al apretar el botón Enviar, aún no hace nada. Necesitamos que esos datos viajen al servidor y podamos hacer algo con ellos.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esto: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Debemos agregar el token de validación que nos exige Django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la vista que creamos recibimos los datos.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0" name="Google Shape;32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8488" y="2207813"/>
            <a:ext cx="727875" cy="727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64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322" name="Google Shape;322;p6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3" name="Google Shape;323;p64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formularios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9" name="Google Shape;329;p65"/>
          <p:cNvSpPr txBox="1"/>
          <p:nvPr/>
        </p:nvSpPr>
        <p:spPr>
          <a:xfrm>
            <a:off x="473350" y="1908175"/>
            <a:ext cx="39171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esta forma podemos guardar en la base de datos los datos recibidos por medio del form.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{% csrf_token %}</a:t>
            </a:r>
            <a:endParaRPr b="0" i="0" sz="1350" u="none" cap="none" strike="noStrike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0" name="Google Shape;33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8050" y="1358425"/>
            <a:ext cx="4143199" cy="3251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65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332" name="Google Shape;332;p6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3" name="Google Shape;333;p65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8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Playground Intermedio </a:t>
            </a:r>
            <a:r>
              <a:rPr b="1" lang="en-U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="1" i="0" lang="en-U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arte </a:t>
            </a:r>
            <a:r>
              <a:rPr b="1" lang="en-U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III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" name="Google Shape;145;p48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21.</a:t>
            </a:r>
            <a:r>
              <a:rPr b="0" i="0" lang="en-U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PYTHON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formularios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9" name="Google Shape;339;p66"/>
          <p:cNvSpPr txBox="1"/>
          <p:nvPr/>
        </p:nvSpPr>
        <p:spPr>
          <a:xfrm>
            <a:off x="473350" y="1908175"/>
            <a:ext cx="3917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Pero nos podría generar problemas de validación de los datos enviados, así que lo haremos con los formularios de Django.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0" name="Google Shape;34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2050" y="1452750"/>
            <a:ext cx="4682575" cy="299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66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342" name="Google Shape;342;p6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3" name="Google Shape;343;p66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formularios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67"/>
          <p:cNvSpPr txBox="1"/>
          <p:nvPr/>
        </p:nvSpPr>
        <p:spPr>
          <a:xfrm>
            <a:off x="529550" y="1358425"/>
            <a:ext cx="3917100" cy="3923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0" name="Google Shape;350;p67"/>
          <p:cNvSpPr txBox="1"/>
          <p:nvPr/>
        </p:nvSpPr>
        <p:spPr>
          <a:xfrm>
            <a:off x="630650" y="1699007"/>
            <a:ext cx="82674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cursoFormulario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</a:t>
            </a:r>
            <a:r>
              <a:rPr b="0" i="0" lang="en-US" sz="1400" u="none" cap="none" strike="noStrike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.method == </a:t>
            </a:r>
            <a:r>
              <a:rPr b="0" i="0" lang="en-US" sz="14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'POST'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b="0" i="0" lang="en-U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curso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 </a:t>
            </a:r>
            <a:r>
              <a:rPr b="0" i="0" lang="en-US" sz="140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Curso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.post[</a:t>
            </a:r>
            <a:r>
              <a:rPr b="0" i="0" lang="en-US" sz="14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'curso'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],(</a:t>
            </a:r>
            <a:r>
              <a:rPr b="0" i="0" lang="en-U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.post[</a:t>
            </a:r>
            <a:r>
              <a:rPr b="0" i="0" lang="en-US" sz="14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'camada'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b="0" i="0" lang="en-U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curso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save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b="0" i="0" lang="en-US" sz="1400" u="none" cap="none" strike="noStrike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4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"AppCoder/inicio.html"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</a:t>
            </a:r>
            <a:r>
              <a:rPr b="0" i="0" lang="en-US" sz="1400" u="none" cap="none" strike="noStrike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14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"AppCoder/cursoFormulario.html"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1" name="Google Shape;351;p67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352" name="Google Shape;352;p6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3" name="Google Shape;353;p67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8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formularios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(Api from Django)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formularios </a:t>
            </a:r>
            <a:r>
              <a:rPr b="1" i="0" lang="en-US" sz="1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(Api from Django)</a:t>
            </a:r>
            <a:endParaRPr b="1" i="0" sz="1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4" name="Google Shape;364;p69"/>
          <p:cNvSpPr txBox="1"/>
          <p:nvPr/>
        </p:nvSpPr>
        <p:spPr>
          <a:xfrm>
            <a:off x="1153025" y="1523750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archivo </a:t>
            </a:r>
            <a:r>
              <a:rPr b="1" i="0" lang="en-U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DM Sans"/>
                <a:ea typeface="DM Sans"/>
                <a:cs typeface="DM Sans"/>
                <a:sym typeface="DM Sans"/>
              </a:rPr>
              <a:t>forms.py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(en la APP).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5" name="Google Shape;365;p69"/>
          <p:cNvGrpSpPr/>
          <p:nvPr/>
        </p:nvGrpSpPr>
        <p:grpSpPr>
          <a:xfrm>
            <a:off x="473338" y="1523750"/>
            <a:ext cx="587100" cy="600300"/>
            <a:chOff x="1731113" y="1953850"/>
            <a:chExt cx="587100" cy="600300"/>
          </a:xfrm>
        </p:grpSpPr>
        <p:sp>
          <p:nvSpPr>
            <p:cNvPr id="366" name="Google Shape;366;p69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69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b="1" i="0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68" name="Google Shape;368;p69"/>
          <p:cNvGrpSpPr/>
          <p:nvPr/>
        </p:nvGrpSpPr>
        <p:grpSpPr>
          <a:xfrm>
            <a:off x="473338" y="2486925"/>
            <a:ext cx="587100" cy="600300"/>
            <a:chOff x="1731113" y="1953850"/>
            <a:chExt cx="587100" cy="600300"/>
          </a:xfrm>
        </p:grpSpPr>
        <p:sp>
          <p:nvSpPr>
            <p:cNvPr id="369" name="Google Shape;369;p69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69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b="1" i="0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371" name="Google Shape;371;p69"/>
          <p:cNvSpPr txBox="1"/>
          <p:nvPr/>
        </p:nvSpPr>
        <p:spPr>
          <a:xfrm>
            <a:off x="1153025" y="248692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Importamos los forms.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72" name="Google Shape;372;p69"/>
          <p:cNvGrpSpPr/>
          <p:nvPr/>
        </p:nvGrpSpPr>
        <p:grpSpPr>
          <a:xfrm>
            <a:off x="473338" y="3450100"/>
            <a:ext cx="587100" cy="600300"/>
            <a:chOff x="1731113" y="1953850"/>
            <a:chExt cx="587100" cy="600300"/>
          </a:xfrm>
        </p:grpSpPr>
        <p:sp>
          <p:nvSpPr>
            <p:cNvPr id="373" name="Google Shape;373;p69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69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b="1" i="0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375" name="Google Shape;375;p69"/>
          <p:cNvSpPr txBox="1"/>
          <p:nvPr/>
        </p:nvSpPr>
        <p:spPr>
          <a:xfrm>
            <a:off x="1153025" y="3554050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Creamos una clase para crear un formulario.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6" name="Google Shape;37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5248" y="1523750"/>
            <a:ext cx="4382174" cy="1986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77" name="Google Shape;377;p69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378" name="Google Shape;378;p6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9" name="Google Shape;379;p69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formularios </a:t>
            </a:r>
            <a:r>
              <a:rPr b="1" i="0" lang="en-US" sz="1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(Api from Django)</a:t>
            </a:r>
            <a:endParaRPr b="1" i="0" sz="1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5" name="Google Shape;385;p70"/>
          <p:cNvSpPr txBox="1"/>
          <p:nvPr/>
        </p:nvSpPr>
        <p:spPr>
          <a:xfrm>
            <a:off x="503767" y="2264136"/>
            <a:ext cx="4572000" cy="15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django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forms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CursoFormulario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40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forms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curso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40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forms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CharField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camada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40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forms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IntegerField</a:t>
            </a:r>
            <a:r>
              <a:rPr b="0" i="0" lang="en-U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70"/>
          <p:cNvSpPr txBox="1"/>
          <p:nvPr/>
        </p:nvSpPr>
        <p:spPr>
          <a:xfrm>
            <a:off x="503767" y="1820962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Script:</a:t>
            </a:r>
            <a:endParaRPr/>
          </a:p>
        </p:txBody>
      </p:sp>
      <p:grpSp>
        <p:nvGrpSpPr>
          <p:cNvPr id="387" name="Google Shape;387;p70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388" name="Google Shape;388;p7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9" name="Google Shape;389;p70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formularios </a:t>
            </a:r>
            <a:r>
              <a:rPr b="1" i="0" lang="en-US" sz="1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(Api from Django)</a:t>
            </a:r>
            <a:endParaRPr b="1" i="0" sz="1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5" name="Google Shape;395;p71"/>
          <p:cNvSpPr txBox="1"/>
          <p:nvPr/>
        </p:nvSpPr>
        <p:spPr>
          <a:xfrm>
            <a:off x="1153025" y="1523750"/>
            <a:ext cx="2319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Recibimos en el 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html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el formulario para crear el </a:t>
            </a:r>
            <a:r>
              <a:rPr b="1" i="0" lang="en-U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DM Sans"/>
                <a:ea typeface="DM Sans"/>
                <a:cs typeface="DM Sans"/>
                <a:sym typeface="DM Sans"/>
              </a:rPr>
              <a:t>&lt;form&gt;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96" name="Google Shape;396;p71"/>
          <p:cNvGrpSpPr/>
          <p:nvPr/>
        </p:nvGrpSpPr>
        <p:grpSpPr>
          <a:xfrm>
            <a:off x="473338" y="1523750"/>
            <a:ext cx="587100" cy="600300"/>
            <a:chOff x="1731113" y="1953850"/>
            <a:chExt cx="587100" cy="600300"/>
          </a:xfrm>
        </p:grpSpPr>
        <p:sp>
          <p:nvSpPr>
            <p:cNvPr id="397" name="Google Shape;397;p71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71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4</a:t>
              </a:r>
              <a:endParaRPr b="1" i="0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399" name="Google Shape;39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199" y="1523750"/>
            <a:ext cx="4930650" cy="2820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00" name="Google Shape;400;p71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401" name="Google Shape;401;p7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2" name="Google Shape;402;p71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2"/>
          <p:cNvSpPr txBox="1"/>
          <p:nvPr/>
        </p:nvSpPr>
        <p:spPr>
          <a:xfrm>
            <a:off x="248984" y="131233"/>
            <a:ext cx="10668900" cy="47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AppCoder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0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forms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50" u="none" cap="none" strike="noStrike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CursoFormulario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50" u="none" cap="none" strike="noStrike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cursoFormulario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</a:t>
            </a:r>
            <a:r>
              <a:rPr b="0" i="0" lang="en-US" sz="1050" u="none" cap="none" strike="noStrike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.method == </a:t>
            </a:r>
            <a:r>
              <a:rPr b="0" i="0" lang="en-US" sz="10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b="0" i="0" lang="en-U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miFormulario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0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CursoFormulario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.POST) </a:t>
            </a:r>
            <a:r>
              <a:rPr b="0" i="0" lang="en-US" sz="1050" u="none" cap="none" strike="noStrike">
                <a:solidFill>
                  <a:srgbClr val="6A99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Aqui me llega la informacion del html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b="0" i="0" lang="en-US" sz="1050" u="none" cap="none" strike="noStrike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miFormulario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b="0" i="0" lang="en-US" sz="1050" u="none" cap="none" strike="noStrike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miFormulario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050" u="none" cap="none" strike="noStrike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is_valid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          </a:t>
            </a:r>
            <a:r>
              <a:rPr b="0" i="0" lang="en-U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informacion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miFormulario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cleaned_data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          </a:t>
            </a:r>
            <a:r>
              <a:rPr b="0" i="0" lang="en-U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curso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0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Curso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informacion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0" i="0" lang="en-US" sz="10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"curso"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b="0" i="0" lang="en-U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camada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informacion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0" i="0" lang="en-US" sz="10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"camada"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          </a:t>
            </a:r>
            <a:r>
              <a:rPr b="0" i="0" lang="en-U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curso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050" u="none" cap="none" strike="noStrike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save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          </a:t>
            </a:r>
            <a:r>
              <a:rPr b="0" i="0" lang="en-US" sz="1050" u="none" cap="none" strike="noStrike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50" u="none" cap="none" strike="noStrike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0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"AppCoder/inicio.html"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</a:t>
            </a:r>
            <a:r>
              <a:rPr b="0" i="0" lang="en-US" sz="1050" u="none" cap="none" strike="noStrike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b="0" i="0" lang="en-U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miFormulario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0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CursoFormulario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</a:t>
            </a:r>
            <a:r>
              <a:rPr b="0" i="0" lang="en-US" sz="1050" u="none" cap="none" strike="noStrike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50" u="none" cap="none" strike="noStrike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0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"AppCoder/cursoFormulario.html"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  <a:r>
              <a:rPr b="0" i="0" lang="en-US" sz="10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"miFormulario"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n-U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miFormulario</a:t>
            </a:r>
            <a:r>
              <a:rPr b="0" i="0" lang="en-U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b="0" i="0" sz="105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2"/>
          <p:cNvSpPr txBox="1"/>
          <p:nvPr/>
        </p:nvSpPr>
        <p:spPr>
          <a:xfrm>
            <a:off x="6596256" y="364000"/>
            <a:ext cx="156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400" u="none" cap="none" strike="noStrik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Script</a:t>
            </a:r>
            <a:endParaRPr b="1" sz="24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09" name="Google Shape;409;p72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410" name="Google Shape;410;p7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1" name="Google Shape;411;p72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formularios </a:t>
            </a:r>
            <a:r>
              <a:rPr b="1" i="0" lang="en-US" sz="1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(Api from Django)</a:t>
            </a:r>
            <a:endParaRPr b="1" i="0" sz="1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7" name="Google Shape;417;p73"/>
          <p:cNvSpPr txBox="1"/>
          <p:nvPr/>
        </p:nvSpPr>
        <p:spPr>
          <a:xfrm>
            <a:off x="1153025" y="1523750"/>
            <a:ext cx="23190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Modificamos la vista para que ya no reciba el 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html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sino el 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api forms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DM Sans"/>
                <a:ea typeface="DM Sans"/>
                <a:cs typeface="DM Sans"/>
                <a:sym typeface="DM Sans"/>
              </a:rPr>
              <a:t>from AppCoder.forms import CursoFormulario.</a:t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Vemos que queda muy 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sencillo y cada vez nos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desligamos más de html</a:t>
            </a:r>
            <a:r>
              <a:rPr b="1" i="0" lang="en-U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highlight>
                <a:schemeClr val="dk2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18" name="Google Shape;418;p73"/>
          <p:cNvGrpSpPr/>
          <p:nvPr/>
        </p:nvGrpSpPr>
        <p:grpSpPr>
          <a:xfrm>
            <a:off x="473338" y="1523750"/>
            <a:ext cx="587100" cy="600300"/>
            <a:chOff x="1731113" y="1953850"/>
            <a:chExt cx="587100" cy="600300"/>
          </a:xfrm>
        </p:grpSpPr>
        <p:sp>
          <p:nvSpPr>
            <p:cNvPr id="419" name="Google Shape;419;p73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73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5</a:t>
              </a:r>
              <a:endParaRPr b="1" i="0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421" name="Google Shape;42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0977" y="1413400"/>
            <a:ext cx="4062424" cy="3197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22" name="Google Shape;422;p73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423" name="Google Shape;423;p7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4" name="Google Shape;424;p73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4"/>
          <p:cNvSpPr txBox="1"/>
          <p:nvPr/>
        </p:nvSpPr>
        <p:spPr>
          <a:xfrm>
            <a:off x="526050" y="336800"/>
            <a:ext cx="80919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Creación de Formularios </a:t>
            </a:r>
            <a:r>
              <a:rPr b="1" i="0" lang="en-U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(Api from Django)</a:t>
            </a:r>
            <a:endParaRPr b="1" i="0" sz="18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30" name="Google Shape;43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825" y="1092475"/>
            <a:ext cx="4365425" cy="16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6325" y="1092475"/>
            <a:ext cx="3767364" cy="17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5450" y="2618850"/>
            <a:ext cx="4265074" cy="23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4"/>
          <p:cNvSpPr/>
          <p:nvPr/>
        </p:nvSpPr>
        <p:spPr>
          <a:xfrm flipH="1" rot="-6900535">
            <a:off x="5984389" y="2218818"/>
            <a:ext cx="1170879" cy="1917230"/>
          </a:xfrm>
          <a:prstGeom prst="bentUpArrow">
            <a:avLst>
              <a:gd fmla="val 25000" name="adj1"/>
              <a:gd fmla="val 20324" name="adj2"/>
              <a:gd fmla="val 25000" name="adj3"/>
            </a:avLst>
          </a:prstGeom>
          <a:solidFill>
            <a:srgbClr val="EAFF6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4"/>
          <p:cNvSpPr txBox="1"/>
          <p:nvPr/>
        </p:nvSpPr>
        <p:spPr>
          <a:xfrm>
            <a:off x="501450" y="224575"/>
            <a:ext cx="8141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formularios </a:t>
            </a:r>
            <a:r>
              <a:rPr b="1" i="0" lang="en-U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(Api from Django)</a:t>
            </a:r>
            <a:endParaRPr b="1" i="0" sz="1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35" name="Google Shape;435;p74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436" name="Google Shape;436;p7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7" name="Google Shape;437;p74" title="ícono de ejemplo en vivo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5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3" name="Google Shape;443;p75"/>
          <p:cNvSpPr txBox="1"/>
          <p:nvPr/>
        </p:nvSpPr>
        <p:spPr>
          <a:xfrm>
            <a:off x="473350" y="1626100"/>
            <a:ext cx="71694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Ahora carguemos algo que tenga más datos para ir perdiendo el temor. Con la práctica se hace el maestro😏</a:t>
            </a:r>
            <a:r>
              <a:rPr b="1" i="0" lang="en-US" sz="2500" u="none" cap="none" strike="noStrike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44" name="Google Shape;444;p75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445" name="Google Shape;445;p7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6" name="Google Shape;446;p7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7" name="Google Shape;447;p75"/>
          <p:cNvSpPr txBox="1"/>
          <p:nvPr/>
        </p:nvSpPr>
        <p:spPr>
          <a:xfrm>
            <a:off x="473350" y="39805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n-U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9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1" name="Google Shape;15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9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Aprender </a:t>
            </a:r>
            <a:r>
              <a:rPr b="0" i="0" lang="en-U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 manejar un formulario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3" name="Google Shape;15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9"/>
          <p:cNvSpPr txBox="1"/>
          <p:nvPr/>
        </p:nvSpPr>
        <p:spPr>
          <a:xfrm>
            <a:off x="2690561" y="20547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Crear </a:t>
            </a:r>
            <a:r>
              <a:rPr b="0" i="0" lang="en-U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formularios para insertar datos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5" name="Google Shape;15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9"/>
          <p:cNvSpPr txBox="1"/>
          <p:nvPr/>
        </p:nvSpPr>
        <p:spPr>
          <a:xfrm>
            <a:off x="2690561" y="2912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Crear</a:t>
            </a:r>
            <a:r>
              <a:rPr b="0" i="0" lang="en-U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formularios de búsqueda en la BD.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57" name="Google Shape;157;p49"/>
          <p:cNvCxnSpPr>
            <a:stCxn id="151" idx="2"/>
            <a:endCxn id="153" idx="0"/>
          </p:cNvCxnSpPr>
          <p:nvPr/>
        </p:nvCxnSpPr>
        <p:spPr>
          <a:xfrm flipH="1" rot="-5400000">
            <a:off x="2052976" y="19602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49"/>
          <p:cNvCxnSpPr>
            <a:stCxn id="153" idx="2"/>
            <a:endCxn id="155" idx="0"/>
          </p:cNvCxnSpPr>
          <p:nvPr/>
        </p:nvCxnSpPr>
        <p:spPr>
          <a:xfrm flipH="1" rot="-5400000">
            <a:off x="1953826" y="2692488"/>
            <a:ext cx="6342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3" name="Google Shape;45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325" y="1549475"/>
            <a:ext cx="4464350" cy="214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76"/>
          <p:cNvPicPr preferRelativeResize="0"/>
          <p:nvPr/>
        </p:nvPicPr>
        <p:blipFill rotWithShape="1">
          <a:blip r:embed="rId4">
            <a:alphaModFix/>
          </a:blip>
          <a:srcRect b="0" l="-4080" r="4079" t="0"/>
          <a:stretch/>
        </p:blipFill>
        <p:spPr>
          <a:xfrm>
            <a:off x="5458925" y="2259350"/>
            <a:ext cx="3155525" cy="18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6"/>
          <p:cNvSpPr txBox="1"/>
          <p:nvPr/>
        </p:nvSpPr>
        <p:spPr>
          <a:xfrm>
            <a:off x="5666725" y="1771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la carga de nuevos datos 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6" name="Google Shape;456;p76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457" name="Google Shape;457;p7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8" name="Google Shape;458;p76" title="ícono de ejemplo en vivo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4" name="Google Shape;464;p77"/>
          <p:cNvSpPr txBox="1"/>
          <p:nvPr/>
        </p:nvSpPr>
        <p:spPr>
          <a:xfrm>
            <a:off x="4862950" y="2163100"/>
            <a:ext cx="37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Estamos en la mitad del camino 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65" name="Google Shape;46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200" y="1671775"/>
            <a:ext cx="3369099" cy="313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3188" y="2725875"/>
            <a:ext cx="3651725" cy="134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77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468" name="Google Shape;468;p7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9" name="Google Shape;469;p77" title="ícono de ejemplo en vivo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5" name="Google Shape;475;p78"/>
          <p:cNvSpPr txBox="1"/>
          <p:nvPr/>
        </p:nvSpPr>
        <p:spPr>
          <a:xfrm>
            <a:off x="4435925" y="1358425"/>
            <a:ext cx="394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¡Increíble!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¿Sabrían que hemos conseguido? 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76" name="Google Shape;47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900" y="1597938"/>
            <a:ext cx="3293550" cy="21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9038" y="2115225"/>
            <a:ext cx="3777874" cy="2246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78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479" name="Google Shape;479;p7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0" name="Google Shape;480;p78" title="ícono de ejemplo en vivo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7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486" name="Google Shape;486;p7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7" name="Google Shape;487;p79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8" name="Google Shape;488;p79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Agregar con un API form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9" name="Google Shape;489;p79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n-U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0" name="Google Shape;490;p79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Agregar datos a una tabla de BD por medio de un Api Form.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80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496" name="Google Shape;496;p8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7" name="Google Shape;497;p80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8" name="Google Shape;498;p80"/>
          <p:cNvSpPr txBox="1"/>
          <p:nvPr/>
        </p:nvSpPr>
        <p:spPr>
          <a:xfrm>
            <a:off x="501450" y="1081750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Agregar con un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API form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99" name="Google Shape;49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80"/>
          <p:cNvSpPr txBox="1"/>
          <p:nvPr/>
        </p:nvSpPr>
        <p:spPr>
          <a:xfrm>
            <a:off x="549525" y="2710938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latin typeface="DM Sans"/>
                <a:ea typeface="DM Sans"/>
                <a:cs typeface="DM Sans"/>
                <a:sym typeface="DM Sans"/>
              </a:rPr>
              <a:t>Crear un Api Form que permita insertar datos a la base de datos de tu proyecto, una vez terminado verificar dichos datos en la BD.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latin typeface="DM Sans"/>
                <a:ea typeface="DM Sans"/>
                <a:cs typeface="DM Sans"/>
                <a:sym typeface="DM Sans"/>
              </a:rPr>
              <a:t>Luego, instanciar a dos personas.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1" name="Google Shape;501;p8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1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7" name="Google Shape;507;p81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2"/>
          <p:cNvSpPr txBox="1"/>
          <p:nvPr/>
        </p:nvSpPr>
        <p:spPr>
          <a:xfrm>
            <a:off x="1415375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Búsqueda con Form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Búsqueda con Form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8" name="Google Shape;518;p83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También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suele ser útil</a:t>
            </a:r>
            <a:r>
              <a:rPr lang="en-U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usar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un formulario para buscar algún dato en nuestra base de datos.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ejemplo: si queremos saber si tenemos un curso que corresponda a una determinada camada, hay dos alternativas, o existe o no existe. En nuestra caso existe en la BD.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19" name="Google Shape;51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7576" y="1906862"/>
            <a:ext cx="4066151" cy="18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8068" y="566205"/>
            <a:ext cx="955650" cy="8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Búsqueda con Form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6" name="Google Shape;526;p84"/>
          <p:cNvSpPr txBox="1"/>
          <p:nvPr/>
        </p:nvSpPr>
        <p:spPr>
          <a:xfrm>
            <a:off x="473350" y="1908175"/>
            <a:ext cx="5992800" cy="21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¡Ahora busquemos esa camada!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AutoNum type="arabicPeriod"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Creamos una vista,</a:t>
            </a:r>
            <a:r>
              <a:rPr b="1" i="0" lang="en-US" sz="1350" u="none" cap="none" strike="noStrike">
                <a:solidFill>
                  <a:schemeClr val="lt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n-U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DM Sans"/>
                <a:ea typeface="DM Sans"/>
                <a:cs typeface="DM Sans"/>
                <a:sym typeface="DM Sans"/>
              </a:rPr>
              <a:t>busquedaCamada(request)</a:t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Registramos el 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url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AutoNum type="arabicPeriod"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Creamos </a:t>
            </a:r>
            <a:r>
              <a:rPr b="1" i="0" lang="en-U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DM Sans"/>
                <a:ea typeface="DM Sans"/>
                <a:cs typeface="DM Sans"/>
                <a:sym typeface="DM Sans"/>
              </a:rPr>
              <a:t>busquedaCamada.html</a:t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Creamos la vista buscar.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¡Veamos </a:t>
            </a:r>
            <a:r>
              <a:rPr lang="en-U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cómo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realizarlo!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27" name="Google Shape;527;p84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528" name="Google Shape;528;p8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29" name="Google Shape;529;p84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Búsqueda con Form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5" name="Google Shape;53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0950" y="1405175"/>
            <a:ext cx="4417824" cy="20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975" y="3836550"/>
            <a:ext cx="8185799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975" y="1589523"/>
            <a:ext cx="3679926" cy="1865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8" name="Google Shape;538;p85"/>
          <p:cNvGrpSpPr/>
          <p:nvPr/>
        </p:nvGrpSpPr>
        <p:grpSpPr>
          <a:xfrm>
            <a:off x="8027338" y="1405175"/>
            <a:ext cx="587100" cy="600300"/>
            <a:chOff x="1731113" y="1953850"/>
            <a:chExt cx="587100" cy="600300"/>
          </a:xfrm>
        </p:grpSpPr>
        <p:sp>
          <p:nvSpPr>
            <p:cNvPr id="539" name="Google Shape;539;p85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85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b="1" i="0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541" name="Google Shape;541;p85"/>
          <p:cNvGrpSpPr/>
          <p:nvPr/>
        </p:nvGrpSpPr>
        <p:grpSpPr>
          <a:xfrm>
            <a:off x="3275063" y="2705675"/>
            <a:ext cx="587100" cy="600300"/>
            <a:chOff x="1731113" y="1953850"/>
            <a:chExt cx="587100" cy="600300"/>
          </a:xfrm>
        </p:grpSpPr>
        <p:sp>
          <p:nvSpPr>
            <p:cNvPr id="542" name="Google Shape;542;p85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85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b="1" i="0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544" name="Google Shape;544;p85"/>
          <p:cNvGrpSpPr/>
          <p:nvPr/>
        </p:nvGrpSpPr>
        <p:grpSpPr>
          <a:xfrm>
            <a:off x="8027338" y="2854775"/>
            <a:ext cx="587100" cy="600300"/>
            <a:chOff x="1731113" y="1953850"/>
            <a:chExt cx="587100" cy="600300"/>
          </a:xfrm>
        </p:grpSpPr>
        <p:sp>
          <p:nvSpPr>
            <p:cNvPr id="545" name="Google Shape;545;p85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85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4</a:t>
              </a:r>
              <a:endParaRPr b="1" i="0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547" name="Google Shape;547;p85"/>
          <p:cNvGrpSpPr/>
          <p:nvPr/>
        </p:nvGrpSpPr>
        <p:grpSpPr>
          <a:xfrm>
            <a:off x="8027338" y="3860250"/>
            <a:ext cx="587100" cy="600300"/>
            <a:chOff x="1731113" y="1953850"/>
            <a:chExt cx="587100" cy="600300"/>
          </a:xfrm>
        </p:grpSpPr>
        <p:sp>
          <p:nvSpPr>
            <p:cNvPr id="548" name="Google Shape;548;p85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85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b="1" i="0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550" name="Google Shape;550;p85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551" name="Google Shape;551;p8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2" name="Google Shape;552;p85" title="ícono de ejemplo en vivo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4" name="Google Shape;164;p50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0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n-U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6" name="Google Shape;166;p50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7" name="Google Shape;16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Búsqueda con Form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8" name="Google Shape;55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038" y="1452900"/>
            <a:ext cx="500062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038" y="3081275"/>
            <a:ext cx="5793479" cy="14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3350" y="1513337"/>
            <a:ext cx="1323974" cy="1323974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86"/>
          <p:cNvSpPr txBox="1"/>
          <p:nvPr/>
        </p:nvSpPr>
        <p:spPr>
          <a:xfrm>
            <a:off x="6734725" y="3081275"/>
            <a:ext cx="23439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¡Anunciamos que lo hemos logrado! </a:t>
            </a:r>
            <a:endParaRPr b="1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62" name="Google Shape;562;p86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563" name="Google Shape;563;p8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64" name="Google Shape;564;p86" title="ícono de ejemplo en vivo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Búsqueda con Form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0" name="Google Shape;570;p87"/>
          <p:cNvSpPr txBox="1"/>
          <p:nvPr/>
        </p:nvSpPr>
        <p:spPr>
          <a:xfrm>
            <a:off x="587075" y="1358425"/>
            <a:ext cx="5992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datos llegaron, pero aún no buscamos en la BD</a:t>
            </a:r>
            <a:r>
              <a:rPr lang="en-U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ello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principalmente usaremos una búsqueda por filtros en la base de datos con </a:t>
            </a:r>
            <a:r>
              <a:rPr b="1" i="0" lang="en-U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DM Sans"/>
                <a:ea typeface="DM Sans"/>
                <a:cs typeface="DM Sans"/>
                <a:sym typeface="DM Sans"/>
              </a:rPr>
              <a:t>objects.filter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71" name="Google Shape;57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2713" y="2286700"/>
            <a:ext cx="5799675" cy="2173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2" name="Google Shape;572;p87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573" name="Google Shape;573;p8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4" name="Google Shape;574;p87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Búsqueda con Form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0" name="Google Shape;580;p88"/>
          <p:cNvSpPr txBox="1"/>
          <p:nvPr/>
        </p:nvSpPr>
        <p:spPr>
          <a:xfrm>
            <a:off x="473350" y="1908175"/>
            <a:ext cx="44223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Mientras que nuestro </a:t>
            </a:r>
            <a:r>
              <a:rPr b="1" i="0" lang="en-U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DM Sans"/>
                <a:ea typeface="DM Sans"/>
                <a:cs typeface="DM Sans"/>
                <a:sym typeface="DM Sans"/>
              </a:rPr>
              <a:t>resultadosPorBusqueda.html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quedaría así.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Notar que en nuestro caso teníamos más de un curso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esa camada, filter trae todos los registros, no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solo uno.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1" name="Google Shape;58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8150" y="1425725"/>
            <a:ext cx="3767551" cy="298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88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583" name="Google Shape;583;p8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84" name="Google Shape;584;p88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9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Ordenamiento de template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Ordenamiento de template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5" name="Google Shape;595;p90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 los formularios aprendimos a insertar nuevos datos y buscar datos en la base de datos. Próximamente aprenderemos a modificar datos y eliminar datos. Pero, hicimos muchos html y muy poco estéticos, ahora ordenaremos todo para tener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forms dentro html heredados de la planilla padre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96" name="Google Shape;59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5302" y="2070925"/>
            <a:ext cx="2563948" cy="13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Ordenamiento de template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02" name="Google Shape;60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375" y="1153950"/>
            <a:ext cx="5716476" cy="33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625" y="1546199"/>
            <a:ext cx="5797976" cy="2253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4" name="Google Shape;604;p91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605" name="Google Shape;605;p9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06" name="Google Shape;606;p91" title="ícono de ejemplo en vivo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2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92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Ordenamiento de template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3" name="Google Shape;613;p92"/>
          <p:cNvSpPr txBox="1"/>
          <p:nvPr/>
        </p:nvSpPr>
        <p:spPr>
          <a:xfrm>
            <a:off x="5958225" y="1820350"/>
            <a:ext cx="2166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¿Cómo lo hice? 👀. ¡Simple! Cambiando el url y la vista.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vista que se llamaba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cursoFormulario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pasó a llamarse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cursos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me lleva a la página de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cursos.html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con un formulario.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4" name="Google Shape;61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025" y="1484288"/>
            <a:ext cx="4809299" cy="2727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5" name="Google Shape;615;p92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616" name="Google Shape;616;p9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17" name="Google Shape;617;p92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3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93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Ordenamiento de template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24" name="Google Shape;624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0813" y="1526425"/>
            <a:ext cx="6522374" cy="264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5" name="Google Shape;625;p93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626" name="Google Shape;626;p9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27" name="Google Shape;627;p93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9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Ordenamiento de template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4" name="Google Shape;63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9150" y="1225650"/>
            <a:ext cx="3925701" cy="32443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35" name="Google Shape;635;p94"/>
          <p:cNvGrpSpPr/>
          <p:nvPr/>
        </p:nvGrpSpPr>
        <p:grpSpPr>
          <a:xfrm>
            <a:off x="8298826" y="86798"/>
            <a:ext cx="738900" cy="738900"/>
            <a:chOff x="473351" y="619523"/>
            <a:chExt cx="738900" cy="738900"/>
          </a:xfrm>
        </p:grpSpPr>
        <p:sp>
          <p:nvSpPr>
            <p:cNvPr id="636" name="Google Shape;636;p9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37" name="Google Shape;637;p94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95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643" name="Google Shape;643;p95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4" name="Google Shape;644;p95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5" name="Google Shape;645;p95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6" name="Google Shape;646;p95"/>
          <p:cNvSpPr txBox="1"/>
          <p:nvPr/>
        </p:nvSpPr>
        <p:spPr>
          <a:xfrm>
            <a:off x="473350" y="16261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¿Cómo harías para usar el mismo html para buscar y para ver los resultados de la búsqueda?  ¿Se podrá?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7" name="Google Shape;647;p95"/>
          <p:cNvSpPr txBox="1"/>
          <p:nvPr/>
        </p:nvSpPr>
        <p:spPr>
          <a:xfrm>
            <a:off x="473350" y="3279175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362" y="1250837"/>
            <a:ext cx="2042550" cy="31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288" y="131397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51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9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51"/>
          <p:cNvSpPr txBox="1"/>
          <p:nvPr/>
        </p:nvSpPr>
        <p:spPr>
          <a:xfrm>
            <a:off x="472700" y="468275"/>
            <a:ext cx="232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Temario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7" name="Google Shape;177;p51"/>
          <p:cNvSpPr txBox="1"/>
          <p:nvPr/>
        </p:nvSpPr>
        <p:spPr>
          <a:xfrm>
            <a:off x="132055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20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78" name="Google Shape;178;p51"/>
          <p:cNvCxnSpPr/>
          <p:nvPr/>
        </p:nvCxnSpPr>
        <p:spPr>
          <a:xfrm>
            <a:off x="139527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51"/>
          <p:cNvSpPr txBox="1"/>
          <p:nvPr/>
        </p:nvSpPr>
        <p:spPr>
          <a:xfrm>
            <a:off x="1249125" y="1969975"/>
            <a:ext cx="209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Playground Intermedio </a:t>
            </a:r>
            <a:r>
              <a:rPr b="1" lang="en-U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Parte II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0" name="Google Shape;180;p51"/>
          <p:cNvSpPr txBox="1"/>
          <p:nvPr/>
        </p:nvSpPr>
        <p:spPr>
          <a:xfrm>
            <a:off x="3593075" y="1487775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21</a:t>
            </a:r>
            <a:endParaRPr b="1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1" name="Google Shape;181;p51"/>
          <p:cNvCxnSpPr/>
          <p:nvPr/>
        </p:nvCxnSpPr>
        <p:spPr>
          <a:xfrm>
            <a:off x="3667800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51"/>
          <p:cNvSpPr txBox="1"/>
          <p:nvPr/>
        </p:nvSpPr>
        <p:spPr>
          <a:xfrm>
            <a:off x="3639800" y="185462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Playground Intermedio </a:t>
            </a:r>
            <a:r>
              <a:rPr b="1" lang="en-US" sz="1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="1" i="0" lang="en-US" sz="1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arte </a:t>
            </a:r>
            <a:r>
              <a:rPr b="1" lang="en-US" sz="1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III</a:t>
            </a:r>
            <a:endParaRPr b="1" i="0" sz="1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3" name="Google Shape;183;p51"/>
          <p:cNvSpPr txBox="1"/>
          <p:nvPr/>
        </p:nvSpPr>
        <p:spPr>
          <a:xfrm>
            <a:off x="586560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22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4" name="Google Shape;184;p51"/>
          <p:cNvCxnSpPr/>
          <p:nvPr/>
        </p:nvCxnSpPr>
        <p:spPr>
          <a:xfrm>
            <a:off x="594032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51"/>
          <p:cNvSpPr txBox="1"/>
          <p:nvPr/>
        </p:nvSpPr>
        <p:spPr>
          <a:xfrm>
            <a:off x="5865175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Playground Avanzado </a:t>
            </a:r>
            <a:r>
              <a:rPr b="1" lang="en-U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Parte I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6" name="Google Shape;186;p51"/>
          <p:cNvCxnSpPr/>
          <p:nvPr/>
        </p:nvCxnSpPr>
        <p:spPr>
          <a:xfrm>
            <a:off x="141070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51"/>
          <p:cNvCxnSpPr/>
          <p:nvPr/>
        </p:nvCxnSpPr>
        <p:spPr>
          <a:xfrm>
            <a:off x="3683225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Google Shape;188;p51"/>
          <p:cNvCxnSpPr/>
          <p:nvPr/>
        </p:nvCxnSpPr>
        <p:spPr>
          <a:xfrm>
            <a:off x="595575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p51"/>
          <p:cNvSpPr txBox="1"/>
          <p:nvPr/>
        </p:nvSpPr>
        <p:spPr>
          <a:xfrm>
            <a:off x="1395275" y="2972375"/>
            <a:ext cx="17277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Profundizando en MVT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Visitas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URLs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" name="Google Shape;190;p51"/>
          <p:cNvSpPr txBox="1"/>
          <p:nvPr/>
        </p:nvSpPr>
        <p:spPr>
          <a:xfrm>
            <a:off x="5955775" y="2880125"/>
            <a:ext cx="17784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CRUD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1" name="Google Shape;191;p51"/>
          <p:cNvSpPr txBox="1"/>
          <p:nvPr/>
        </p:nvSpPr>
        <p:spPr>
          <a:xfrm>
            <a:off x="3694614" y="2880125"/>
            <a:ext cx="18462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n-US" sz="120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Formularios</a:t>
            </a:r>
            <a:endParaRPr sz="12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n-US" sz="120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Creación de formularios </a:t>
            </a:r>
            <a:endParaRPr sz="12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n-US" sz="120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Búsquedas con Form</a:t>
            </a:r>
            <a:endParaRPr sz="12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Respuesta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3" name="Google Shape;653;p96"/>
          <p:cNvSpPr txBox="1"/>
          <p:nvPr/>
        </p:nvSpPr>
        <p:spPr>
          <a:xfrm>
            <a:off x="473350" y="1690075"/>
            <a:ext cx="6240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¡Claro que sí!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Solo resta hacer que la misma plantilla resuelva los POST afirmativos, nulos o incorrectos, así se podría modificar.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54" name="Google Shape;65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850" y="2679775"/>
            <a:ext cx="2109800" cy="19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4725" y="2705875"/>
            <a:ext cx="4245976" cy="19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" name="Google Shape;660;p97"/>
          <p:cNvGrpSpPr/>
          <p:nvPr/>
        </p:nvGrpSpPr>
        <p:grpSpPr>
          <a:xfrm>
            <a:off x="4202551" y="905623"/>
            <a:ext cx="738900" cy="738900"/>
            <a:chOff x="7208351" y="2467173"/>
            <a:chExt cx="738900" cy="738900"/>
          </a:xfrm>
        </p:grpSpPr>
        <p:sp>
          <p:nvSpPr>
            <p:cNvPr id="661" name="Google Shape;661;p97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2" name="Google Shape;662;p97" title="ícono de entrega final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3" name="Google Shape;663;p97"/>
          <p:cNvSpPr txBox="1"/>
          <p:nvPr/>
        </p:nvSpPr>
        <p:spPr>
          <a:xfrm>
            <a:off x="1461300" y="1836688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Tercera pre-entrega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tu Proyecto final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4" name="Google Shape;664;p97"/>
          <p:cNvSpPr txBox="1"/>
          <p:nvPr/>
        </p:nvSpPr>
        <p:spPr>
          <a:xfrm>
            <a:off x="987300" y="3129675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Deberás entregar </a:t>
            </a:r>
            <a:r>
              <a:rPr b="1" lang="en-U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la tercera pre-entrega</a:t>
            </a:r>
            <a:r>
              <a:rPr lang="en-U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0" i="0" lang="en-U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correspondiente </a:t>
            </a:r>
            <a:r>
              <a:rPr lang="en-U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0" i="0" lang="en-U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tu proyecto final.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98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70" name="Google Shape;670;p9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1" name="Google Shape;671;p98" title="ícono de entrega final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2" name="Google Shape;672;p98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Tercera </a:t>
            </a: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73" name="Google Shape;673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98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5" name="Google Shape;675;p98"/>
          <p:cNvSpPr txBox="1"/>
          <p:nvPr/>
        </p:nvSpPr>
        <p:spPr>
          <a:xfrm>
            <a:off x="457350" y="1908175"/>
            <a:ext cx="67068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Objetivos generales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n-U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Desarrollar una WEB Django con patrón MVT subida a Github.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debe entregar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n-U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Link de GitHub con el proyecto totalmente subido a la plataforma.</a:t>
            </a:r>
            <a:endParaRPr b="0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n-U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Proyecto Web Django con patrón MVT que incluya:</a:t>
            </a:r>
            <a:endParaRPr b="0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AutoNum type="arabicPeriod"/>
            </a:pPr>
            <a:r>
              <a:rPr b="0" i="0" lang="en-U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Herencia de HTML.</a:t>
            </a:r>
            <a:endParaRPr b="0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AutoNum type="arabicPeriod"/>
            </a:pPr>
            <a:r>
              <a:rPr b="0" i="0" lang="en-U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Por lo menos 3 clases en models.</a:t>
            </a:r>
            <a:endParaRPr b="0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AutoNum type="arabicPeriod"/>
            </a:pPr>
            <a:r>
              <a:rPr b="0" i="0" lang="en-U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Un formulario para insertar datos a todas las clases de tu models.</a:t>
            </a:r>
            <a:endParaRPr b="0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AutoNum type="arabicPeriod"/>
            </a:pPr>
            <a:r>
              <a:rPr b="0" i="0" lang="en-U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Un formulario para buscar algo en la BD</a:t>
            </a:r>
            <a:endParaRPr b="0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AutoNum type="arabicPeriod"/>
            </a:pPr>
            <a:r>
              <a:rPr b="0" i="0" lang="en-U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Readme que indique el orden en el que se prueban las cosas y/o donde están las funcionalidades.</a:t>
            </a:r>
            <a:endParaRPr b="0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6" name="Google Shape;676;p98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99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82" name="Google Shape;682;p99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3" name="Google Shape;683;p99" title="ícono de entrega final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4" name="Google Shape;684;p99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Tercera </a:t>
            </a: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85" name="Google Shape;685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99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7" name="Google Shape;687;p99"/>
          <p:cNvSpPr txBox="1"/>
          <p:nvPr/>
        </p:nvSpPr>
        <p:spPr>
          <a:xfrm>
            <a:off x="457350" y="1908175"/>
            <a:ext cx="7515000" cy="18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n-U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Link al repositorio de GitHub con el nombre “</a:t>
            </a:r>
            <a:r>
              <a:rPr b="1" lang="en-U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Tercera pre-entrega</a:t>
            </a:r>
            <a:r>
              <a:rPr b="1" i="0" lang="en-U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+Apellido</a:t>
            </a:r>
            <a:r>
              <a:rPr b="0" i="0" lang="en-U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”.</a:t>
            </a:r>
            <a:endParaRPr b="0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n-U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Activar comentarios en el archivo y usar como guía el proyecto subido al material complementario de esta clase. También pueden obtener la rama de Git que tiene el mismo material </a:t>
            </a:r>
            <a:r>
              <a:rPr b="0" i="0" lang="en-U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Rama-De-Git</a:t>
            </a:r>
            <a:r>
              <a:rPr b="0" i="0" lang="en-U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8" name="Google Shape;688;p99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99"/>
          <p:cNvSpPr txBox="1"/>
          <p:nvPr/>
        </p:nvSpPr>
        <p:spPr>
          <a:xfrm>
            <a:off x="516900" y="4436650"/>
            <a:ext cx="727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Recuerden que en la clase 1 tienen disponible un proyecto modelo de un ex estudiante para tomar como inspiración.</a:t>
            </a:r>
            <a:endParaRPr sz="110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1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i="0" lang="en-U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0" name="Google Shape;700;p101"/>
          <p:cNvSpPr txBox="1"/>
          <p:nvPr/>
        </p:nvSpPr>
        <p:spPr>
          <a:xfrm>
            <a:off x="2109143" y="2502363"/>
            <a:ext cx="49257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n-U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Formularios de alta de BD.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n-U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Formularios de búsqueda.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n-U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Formularios en htmls heredados.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2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n-U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3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n-U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04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2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Formularios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Formularios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" name="Google Shape;202;p53"/>
          <p:cNvSpPr txBox="1"/>
          <p:nvPr/>
        </p:nvSpPr>
        <p:spPr>
          <a:xfrm>
            <a:off x="473350" y="1908175"/>
            <a:ext cx="37425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Hasta el momento sabemos insertar datos por medio de la terminal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(ejemplo: curso.save())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por medio del panel de administración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(ejemplo: por medio del add)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3" name="Google Shape;203;p53"/>
          <p:cNvSpPr txBox="1"/>
          <p:nvPr/>
        </p:nvSpPr>
        <p:spPr>
          <a:xfrm>
            <a:off x="4662150" y="1908175"/>
            <a:ext cx="3000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Básicamente, con esas dos alternativas estamos haciendo lo que se llama un “insert” en nuestra base de datos. Pero ninguna de estas dos opciones suelen ser las más utilizadas.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Formularios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9" name="Google Shape;209;p54"/>
          <p:cNvSpPr txBox="1"/>
          <p:nvPr/>
        </p:nvSpPr>
        <p:spPr>
          <a:xfrm>
            <a:off x="473350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 más utilizado suele ser los formularios, que no es otra cosa más que una vista que permite poder agregar datos a nuestro model directamente desde nuestra web. 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Estamos seguro </a:t>
            </a:r>
            <a:r>
              <a:rPr lang="en-US" sz="1350">
                <a:latin typeface="DM Sans"/>
                <a:ea typeface="DM Sans"/>
                <a:cs typeface="DM Sans"/>
                <a:sym typeface="DM Sans"/>
              </a:rPr>
              <a:t>de que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ya saben que es un formulario: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0" name="Google Shape;21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2775" y="1353075"/>
            <a:ext cx="2401801" cy="24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Formularios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6" name="Google Shape;216;p55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formularios se pueden hacer por medio de HTML con CSS (sabiendo algo de desarrollo web), pero también podemos hacer uso de facilidades que nos da Django para lograrlo.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7" name="Google Shape;21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6280" y="1782255"/>
            <a:ext cx="1475550" cy="14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